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07" d="100"/>
          <a:sy n="107" d="100"/>
        </p:scale>
        <p:origin x="332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35769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165873"/>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367F6D-2525-4BEC-99A0-AB198BCD065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0" y="0"/>
            <a:ext cx="9144000" cy="6099349"/>
          </a:xfrm>
          <a:prstGeom prst="rect">
            <a:avLst/>
          </a:prstGeom>
        </p:spPr>
      </p:pic>
      <p:sp>
        <p:nvSpPr>
          <p:cNvPr id="3" name="TextBox 2">
            <a:extLst>
              <a:ext uri="{FF2B5EF4-FFF2-40B4-BE49-F238E27FC236}">
                <a16:creationId xmlns:a16="http://schemas.microsoft.com/office/drawing/2014/main" id="{C6586302-DE91-4C92-A6E7-1AC2B8AF3407}"/>
              </a:ext>
            </a:extLst>
          </p:cNvPr>
          <p:cNvSpPr txBox="1"/>
          <p:nvPr/>
        </p:nvSpPr>
        <p:spPr>
          <a:xfrm>
            <a:off x="4491318" y="1001806"/>
            <a:ext cx="3773790" cy="830997"/>
          </a:xfrm>
          <a:prstGeom prst="rect">
            <a:avLst/>
          </a:prstGeom>
          <a:noFill/>
        </p:spPr>
        <p:txBody>
          <a:bodyPr wrap="none" rtlCol="0">
            <a:spAutoFit/>
          </a:bodyPr>
          <a:lstStyle/>
          <a:p>
            <a:r>
              <a:rPr lang="en-US" sz="4800" b="1" dirty="0">
                <a:latin typeface="Futura Std Book" panose="020B0502020204020303" pitchFamily="34" charset="0"/>
              </a:rPr>
              <a:t>Acceptance</a:t>
            </a:r>
          </a:p>
        </p:txBody>
      </p:sp>
      <p:sp>
        <p:nvSpPr>
          <p:cNvPr id="4" name="TextBox 3">
            <a:extLst>
              <a:ext uri="{FF2B5EF4-FFF2-40B4-BE49-F238E27FC236}">
                <a16:creationId xmlns:a16="http://schemas.microsoft.com/office/drawing/2014/main" id="{CABC2065-6C63-4854-BB8D-B7F53119C5B1}"/>
              </a:ext>
            </a:extLst>
          </p:cNvPr>
          <p:cNvSpPr txBox="1"/>
          <p:nvPr/>
        </p:nvSpPr>
        <p:spPr>
          <a:xfrm>
            <a:off x="6198517" y="1745397"/>
            <a:ext cx="2066591" cy="461665"/>
          </a:xfrm>
          <a:prstGeom prst="rect">
            <a:avLst/>
          </a:prstGeom>
          <a:noFill/>
        </p:spPr>
        <p:txBody>
          <a:bodyPr wrap="none" rtlCol="0">
            <a:spAutoFit/>
          </a:bodyPr>
          <a:lstStyle/>
          <a:p>
            <a:r>
              <a:rPr lang="en-US" sz="2400" dirty="0">
                <a:solidFill>
                  <a:schemeClr val="bg1"/>
                </a:solidFill>
                <a:latin typeface="Futura Std Book" panose="020B0502020204020303" pitchFamily="34" charset="0"/>
              </a:rPr>
              <a:t>Genesis 4:1-8</a:t>
            </a:r>
          </a:p>
        </p:txBody>
      </p:sp>
    </p:spTree>
    <p:extLst>
      <p:ext uri="{BB962C8B-B14F-4D97-AF65-F5344CB8AC3E}">
        <p14:creationId xmlns:p14="http://schemas.microsoft.com/office/powerpoint/2010/main" val="2086004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367F6D-2525-4BEC-99A0-AB198BCD0657}"/>
              </a:ext>
            </a:extLst>
          </p:cNvPr>
          <p:cNvPicPr>
            <a:picLocks noChangeAspect="1"/>
          </p:cNvPicPr>
          <p:nvPr/>
        </p:nvPicPr>
        <p:blipFill rotWithShape="1">
          <a:blip r:embed="rId2"/>
          <a:srcRect l="44609" t="14343" b="32474"/>
          <a:stretch/>
        </p:blipFill>
        <p:spPr>
          <a:xfrm>
            <a:off x="-1" y="0"/>
            <a:ext cx="9144001" cy="5856194"/>
          </a:xfrm>
          <a:prstGeom prst="rect">
            <a:avLst/>
          </a:prstGeom>
        </p:spPr>
      </p:pic>
      <p:sp>
        <p:nvSpPr>
          <p:cNvPr id="3" name="TextBox 2">
            <a:extLst>
              <a:ext uri="{FF2B5EF4-FFF2-40B4-BE49-F238E27FC236}">
                <a16:creationId xmlns:a16="http://schemas.microsoft.com/office/drawing/2014/main" id="{C6586302-DE91-4C92-A6E7-1AC2B8AF3407}"/>
              </a:ext>
            </a:extLst>
          </p:cNvPr>
          <p:cNvSpPr txBox="1"/>
          <p:nvPr/>
        </p:nvSpPr>
        <p:spPr>
          <a:xfrm>
            <a:off x="531470" y="457200"/>
            <a:ext cx="6768199" cy="707886"/>
          </a:xfrm>
          <a:prstGeom prst="rect">
            <a:avLst/>
          </a:prstGeom>
          <a:noFill/>
        </p:spPr>
        <p:txBody>
          <a:bodyPr wrap="none" rtlCol="0">
            <a:spAutoFit/>
          </a:bodyPr>
          <a:lstStyle/>
          <a:p>
            <a:r>
              <a:rPr lang="en-US" sz="4000" b="1" dirty="0">
                <a:latin typeface="Futura Std Book" panose="020B0502020204020303" pitchFamily="34" charset="0"/>
              </a:rPr>
              <a:t>Our </a:t>
            </a:r>
            <a:r>
              <a:rPr lang="en-US" sz="4000" b="1" i="1" u="sng" dirty="0">
                <a:latin typeface="Futura Std Book" panose="020B0502020204020303" pitchFamily="34" charset="0"/>
              </a:rPr>
              <a:t>need</a:t>
            </a:r>
            <a:r>
              <a:rPr lang="en-US" sz="4000" b="1" dirty="0">
                <a:latin typeface="Futura Std Book" panose="020B0502020204020303" pitchFamily="34" charset="0"/>
              </a:rPr>
              <a:t> for acceptance</a:t>
            </a:r>
          </a:p>
        </p:txBody>
      </p:sp>
      <p:sp>
        <p:nvSpPr>
          <p:cNvPr id="4" name="TextBox 3">
            <a:extLst>
              <a:ext uri="{FF2B5EF4-FFF2-40B4-BE49-F238E27FC236}">
                <a16:creationId xmlns:a16="http://schemas.microsoft.com/office/drawing/2014/main" id="{CABC2065-6C63-4854-BB8D-B7F53119C5B1}"/>
              </a:ext>
            </a:extLst>
          </p:cNvPr>
          <p:cNvSpPr txBox="1"/>
          <p:nvPr/>
        </p:nvSpPr>
        <p:spPr>
          <a:xfrm>
            <a:off x="2418204" y="2249940"/>
            <a:ext cx="4307589" cy="923330"/>
          </a:xfrm>
          <a:prstGeom prst="rect">
            <a:avLst/>
          </a:prstGeom>
          <a:noFill/>
        </p:spPr>
        <p:txBody>
          <a:bodyPr wrap="none" rtlCol="0">
            <a:spAutoFit/>
          </a:bodyPr>
          <a:lstStyle/>
          <a:p>
            <a:r>
              <a:rPr lang="en-US" sz="5400" dirty="0">
                <a:solidFill>
                  <a:schemeClr val="bg1"/>
                </a:solidFill>
                <a:latin typeface="Futura Std Book" panose="020B0502020204020303" pitchFamily="34" charset="0"/>
              </a:rPr>
              <a:t>Sin Separates</a:t>
            </a:r>
          </a:p>
        </p:txBody>
      </p:sp>
    </p:spTree>
    <p:extLst>
      <p:ext uri="{BB962C8B-B14F-4D97-AF65-F5344CB8AC3E}">
        <p14:creationId xmlns:p14="http://schemas.microsoft.com/office/powerpoint/2010/main" val="4158541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367F6D-2525-4BEC-99A0-AB198BCD0657}"/>
              </a:ext>
            </a:extLst>
          </p:cNvPr>
          <p:cNvPicPr>
            <a:picLocks noChangeAspect="1"/>
          </p:cNvPicPr>
          <p:nvPr/>
        </p:nvPicPr>
        <p:blipFill rotWithShape="1">
          <a:blip r:embed="rId2"/>
          <a:srcRect l="44609" t="14343" b="32474"/>
          <a:stretch/>
        </p:blipFill>
        <p:spPr>
          <a:xfrm>
            <a:off x="-1" y="0"/>
            <a:ext cx="9144001" cy="5856194"/>
          </a:xfrm>
          <a:prstGeom prst="rect">
            <a:avLst/>
          </a:prstGeom>
        </p:spPr>
      </p:pic>
      <p:sp>
        <p:nvSpPr>
          <p:cNvPr id="3" name="TextBox 2">
            <a:extLst>
              <a:ext uri="{FF2B5EF4-FFF2-40B4-BE49-F238E27FC236}">
                <a16:creationId xmlns:a16="http://schemas.microsoft.com/office/drawing/2014/main" id="{C6586302-DE91-4C92-A6E7-1AC2B8AF3407}"/>
              </a:ext>
            </a:extLst>
          </p:cNvPr>
          <p:cNvSpPr txBox="1"/>
          <p:nvPr/>
        </p:nvSpPr>
        <p:spPr>
          <a:xfrm>
            <a:off x="531470" y="457200"/>
            <a:ext cx="6303329" cy="707886"/>
          </a:xfrm>
          <a:prstGeom prst="rect">
            <a:avLst/>
          </a:prstGeom>
          <a:noFill/>
        </p:spPr>
        <p:txBody>
          <a:bodyPr wrap="none" rtlCol="0">
            <a:spAutoFit/>
          </a:bodyPr>
          <a:lstStyle/>
          <a:p>
            <a:r>
              <a:rPr lang="en-US" sz="4000" b="1" dirty="0">
                <a:latin typeface="Futura Std Book" panose="020B0502020204020303" pitchFamily="34" charset="0"/>
              </a:rPr>
              <a:t>The </a:t>
            </a:r>
            <a:r>
              <a:rPr lang="en-US" sz="4000" b="1" i="1" u="sng" dirty="0">
                <a:latin typeface="Futura Std Book" panose="020B0502020204020303" pitchFamily="34" charset="0"/>
              </a:rPr>
              <a:t>way</a:t>
            </a:r>
            <a:r>
              <a:rPr lang="en-US" sz="4000" b="1" dirty="0">
                <a:latin typeface="Futura Std Book" panose="020B0502020204020303" pitchFamily="34" charset="0"/>
              </a:rPr>
              <a:t> to acceptance</a:t>
            </a:r>
          </a:p>
        </p:txBody>
      </p:sp>
      <p:sp>
        <p:nvSpPr>
          <p:cNvPr id="4" name="TextBox 3">
            <a:extLst>
              <a:ext uri="{FF2B5EF4-FFF2-40B4-BE49-F238E27FC236}">
                <a16:creationId xmlns:a16="http://schemas.microsoft.com/office/drawing/2014/main" id="{CABC2065-6C63-4854-BB8D-B7F53119C5B1}"/>
              </a:ext>
            </a:extLst>
          </p:cNvPr>
          <p:cNvSpPr txBox="1"/>
          <p:nvPr/>
        </p:nvSpPr>
        <p:spPr>
          <a:xfrm>
            <a:off x="2418204" y="2249940"/>
            <a:ext cx="3918701" cy="923330"/>
          </a:xfrm>
          <a:prstGeom prst="rect">
            <a:avLst/>
          </a:prstGeom>
          <a:noFill/>
        </p:spPr>
        <p:txBody>
          <a:bodyPr wrap="none" rtlCol="0">
            <a:spAutoFit/>
          </a:bodyPr>
          <a:lstStyle/>
          <a:p>
            <a:r>
              <a:rPr lang="en-US" sz="5400" dirty="0">
                <a:solidFill>
                  <a:schemeClr val="bg1"/>
                </a:solidFill>
                <a:latin typeface="Futura Std Book" panose="020B0502020204020303" pitchFamily="34" charset="0"/>
              </a:rPr>
              <a:t>God’s grace</a:t>
            </a:r>
          </a:p>
        </p:txBody>
      </p:sp>
      <p:sp>
        <p:nvSpPr>
          <p:cNvPr id="5" name="TextBox 4">
            <a:extLst>
              <a:ext uri="{FF2B5EF4-FFF2-40B4-BE49-F238E27FC236}">
                <a16:creationId xmlns:a16="http://schemas.microsoft.com/office/drawing/2014/main" id="{DDDDA8B4-4AF7-41C5-80F1-4CA64A0137D8}"/>
              </a:ext>
            </a:extLst>
          </p:cNvPr>
          <p:cNvSpPr txBox="1"/>
          <p:nvPr/>
        </p:nvSpPr>
        <p:spPr>
          <a:xfrm>
            <a:off x="531470" y="3173270"/>
            <a:ext cx="8289577" cy="646331"/>
          </a:xfrm>
          <a:prstGeom prst="rect">
            <a:avLst/>
          </a:prstGeom>
          <a:noFill/>
        </p:spPr>
        <p:txBody>
          <a:bodyPr wrap="none" rtlCol="0">
            <a:spAutoFit/>
          </a:bodyPr>
          <a:lstStyle/>
          <a:p>
            <a:r>
              <a:rPr lang="en-US" sz="3600" dirty="0">
                <a:solidFill>
                  <a:srgbClr val="FFC000"/>
                </a:solidFill>
                <a:effectLst>
                  <a:glow rad="228600">
                    <a:schemeClr val="tx1">
                      <a:alpha val="75000"/>
                    </a:schemeClr>
                  </a:glow>
                </a:effectLst>
                <a:latin typeface="Futura Std Condensed Light" panose="020B0406020204030204" pitchFamily="34" charset="0"/>
              </a:rPr>
              <a:t>We are accepted on behalf of something other than ourselves</a:t>
            </a:r>
          </a:p>
        </p:txBody>
      </p:sp>
    </p:spTree>
    <p:extLst>
      <p:ext uri="{BB962C8B-B14F-4D97-AF65-F5344CB8AC3E}">
        <p14:creationId xmlns:p14="http://schemas.microsoft.com/office/powerpoint/2010/main" val="2326615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367F6D-2525-4BEC-99A0-AB198BCD0657}"/>
              </a:ext>
            </a:extLst>
          </p:cNvPr>
          <p:cNvPicPr>
            <a:picLocks noChangeAspect="1"/>
          </p:cNvPicPr>
          <p:nvPr/>
        </p:nvPicPr>
        <p:blipFill rotWithShape="1">
          <a:blip r:embed="rId2"/>
          <a:srcRect l="44609" t="14343" b="32474"/>
          <a:stretch/>
        </p:blipFill>
        <p:spPr>
          <a:xfrm>
            <a:off x="-1" y="0"/>
            <a:ext cx="9144001" cy="5856194"/>
          </a:xfrm>
          <a:prstGeom prst="rect">
            <a:avLst/>
          </a:prstGeom>
        </p:spPr>
      </p:pic>
      <p:sp>
        <p:nvSpPr>
          <p:cNvPr id="3" name="TextBox 2">
            <a:extLst>
              <a:ext uri="{FF2B5EF4-FFF2-40B4-BE49-F238E27FC236}">
                <a16:creationId xmlns:a16="http://schemas.microsoft.com/office/drawing/2014/main" id="{C6586302-DE91-4C92-A6E7-1AC2B8AF3407}"/>
              </a:ext>
            </a:extLst>
          </p:cNvPr>
          <p:cNvSpPr txBox="1"/>
          <p:nvPr/>
        </p:nvSpPr>
        <p:spPr>
          <a:xfrm>
            <a:off x="531470" y="457200"/>
            <a:ext cx="6303329" cy="707886"/>
          </a:xfrm>
          <a:prstGeom prst="rect">
            <a:avLst/>
          </a:prstGeom>
          <a:noFill/>
        </p:spPr>
        <p:txBody>
          <a:bodyPr wrap="none" rtlCol="0">
            <a:spAutoFit/>
          </a:bodyPr>
          <a:lstStyle/>
          <a:p>
            <a:r>
              <a:rPr lang="en-US" sz="4000" b="1" dirty="0">
                <a:latin typeface="Futura Std Book" panose="020B0502020204020303" pitchFamily="34" charset="0"/>
              </a:rPr>
              <a:t>The </a:t>
            </a:r>
            <a:r>
              <a:rPr lang="en-US" sz="4000" b="1" i="1" u="sng" dirty="0">
                <a:latin typeface="Futura Std Book" panose="020B0502020204020303" pitchFamily="34" charset="0"/>
              </a:rPr>
              <a:t>way</a:t>
            </a:r>
            <a:r>
              <a:rPr lang="en-US" sz="4000" b="1" dirty="0">
                <a:latin typeface="Futura Std Book" panose="020B0502020204020303" pitchFamily="34" charset="0"/>
              </a:rPr>
              <a:t> to acceptance</a:t>
            </a:r>
          </a:p>
        </p:txBody>
      </p:sp>
      <p:sp>
        <p:nvSpPr>
          <p:cNvPr id="4" name="TextBox 3">
            <a:extLst>
              <a:ext uri="{FF2B5EF4-FFF2-40B4-BE49-F238E27FC236}">
                <a16:creationId xmlns:a16="http://schemas.microsoft.com/office/drawing/2014/main" id="{CABC2065-6C63-4854-BB8D-B7F53119C5B1}"/>
              </a:ext>
            </a:extLst>
          </p:cNvPr>
          <p:cNvSpPr txBox="1"/>
          <p:nvPr/>
        </p:nvSpPr>
        <p:spPr>
          <a:xfrm>
            <a:off x="6149162" y="5990228"/>
            <a:ext cx="2671885" cy="646331"/>
          </a:xfrm>
          <a:prstGeom prst="rect">
            <a:avLst/>
          </a:prstGeom>
          <a:noFill/>
        </p:spPr>
        <p:txBody>
          <a:bodyPr wrap="none" rtlCol="0">
            <a:spAutoFit/>
          </a:bodyPr>
          <a:lstStyle/>
          <a:p>
            <a:r>
              <a:rPr lang="en-US" sz="3600" dirty="0">
                <a:solidFill>
                  <a:schemeClr val="bg1"/>
                </a:solidFill>
                <a:latin typeface="Futura Std Book" panose="020B0502020204020303" pitchFamily="34" charset="0"/>
              </a:rPr>
              <a:t>God’s grace</a:t>
            </a:r>
          </a:p>
        </p:txBody>
      </p:sp>
      <p:sp>
        <p:nvSpPr>
          <p:cNvPr id="9" name="TextBox 8">
            <a:extLst>
              <a:ext uri="{FF2B5EF4-FFF2-40B4-BE49-F238E27FC236}">
                <a16:creationId xmlns:a16="http://schemas.microsoft.com/office/drawing/2014/main" id="{8A1002A5-3DEA-4104-BDA4-444CFCFCC8CD}"/>
              </a:ext>
            </a:extLst>
          </p:cNvPr>
          <p:cNvSpPr txBox="1"/>
          <p:nvPr/>
        </p:nvSpPr>
        <p:spPr>
          <a:xfrm>
            <a:off x="487650" y="1414032"/>
            <a:ext cx="8092985" cy="1835567"/>
          </a:xfrm>
          <a:prstGeom prst="rect">
            <a:avLst/>
          </a:prstGeo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marL="0" marR="0">
              <a:lnSpc>
                <a:spcPct val="120000"/>
              </a:lnSpc>
              <a:spcBef>
                <a:spcPts val="0"/>
              </a:spcBef>
              <a:spcAft>
                <a:spcPts val="0"/>
              </a:spcAft>
            </a:pPr>
            <a:r>
              <a:rPr lang="en-US" sz="2400" baseline="30000" dirty="0">
                <a:effectLst/>
                <a:ea typeface="Calibri" panose="020F0502020204030204" pitchFamily="34" charset="0"/>
                <a:cs typeface="Times New Roman" panose="02020603050405020304" pitchFamily="18" charset="0"/>
              </a:rPr>
              <a:t>12</a:t>
            </a:r>
            <a:r>
              <a:rPr lang="en-US" sz="2400" dirty="0">
                <a:effectLst/>
                <a:ea typeface="Calibri" panose="020F0502020204030204" pitchFamily="34" charset="0"/>
                <a:cs typeface="Times New Roman" panose="02020603050405020304" pitchFamily="18" charset="0"/>
              </a:rPr>
              <a:t> remember that you were at that time </a:t>
            </a:r>
            <a:r>
              <a:rPr lang="en-US" sz="2400" b="1" dirty="0">
                <a:effectLst/>
                <a:ea typeface="Calibri" panose="020F0502020204030204" pitchFamily="34" charset="0"/>
                <a:cs typeface="Times New Roman" panose="02020603050405020304" pitchFamily="18" charset="0"/>
              </a:rPr>
              <a:t>separated</a:t>
            </a:r>
            <a:r>
              <a:rPr lang="en-US" sz="2400" dirty="0">
                <a:effectLst/>
                <a:ea typeface="Calibri" panose="020F0502020204030204" pitchFamily="34" charset="0"/>
                <a:cs typeface="Times New Roman" panose="02020603050405020304" pitchFamily="18" charset="0"/>
              </a:rPr>
              <a:t> from Christ, </a:t>
            </a:r>
            <a:r>
              <a:rPr lang="en-US" sz="2400" b="1" dirty="0">
                <a:effectLst/>
                <a:ea typeface="Calibri" panose="020F0502020204030204" pitchFamily="34" charset="0"/>
                <a:cs typeface="Times New Roman" panose="02020603050405020304" pitchFamily="18" charset="0"/>
              </a:rPr>
              <a:t>alienated</a:t>
            </a:r>
            <a:r>
              <a:rPr lang="en-US" sz="2400" dirty="0">
                <a:effectLst/>
                <a:ea typeface="Calibri" panose="020F0502020204030204" pitchFamily="34" charset="0"/>
                <a:cs typeface="Times New Roman" panose="02020603050405020304" pitchFamily="18" charset="0"/>
              </a:rPr>
              <a:t> from the commonwealth of Israel and </a:t>
            </a:r>
            <a:r>
              <a:rPr lang="en-US" sz="2400" b="1" dirty="0">
                <a:effectLst/>
                <a:ea typeface="Calibri" panose="020F0502020204030204" pitchFamily="34" charset="0"/>
                <a:cs typeface="Times New Roman" panose="02020603050405020304" pitchFamily="18" charset="0"/>
              </a:rPr>
              <a:t>strangers</a:t>
            </a:r>
            <a:r>
              <a:rPr lang="en-US" sz="2400" dirty="0">
                <a:effectLst/>
                <a:ea typeface="Calibri" panose="020F0502020204030204" pitchFamily="34" charset="0"/>
                <a:cs typeface="Times New Roman" panose="02020603050405020304" pitchFamily="18" charset="0"/>
              </a:rPr>
              <a:t> to the covenants of promise, having no hope and </a:t>
            </a:r>
            <a:r>
              <a:rPr lang="en-US" sz="2400" b="1" dirty="0">
                <a:effectLst/>
                <a:ea typeface="Calibri" panose="020F0502020204030204" pitchFamily="34" charset="0"/>
                <a:cs typeface="Times New Roman" panose="02020603050405020304" pitchFamily="18" charset="0"/>
              </a:rPr>
              <a:t>without God</a:t>
            </a:r>
            <a:r>
              <a:rPr lang="en-US" sz="2400" dirty="0">
                <a:effectLst/>
                <a:ea typeface="Calibri" panose="020F0502020204030204" pitchFamily="34" charset="0"/>
                <a:cs typeface="Times New Roman" panose="02020603050405020304" pitchFamily="18" charset="0"/>
              </a:rPr>
              <a:t> in the world. (Eph. 2:12)</a:t>
            </a:r>
          </a:p>
        </p:txBody>
      </p:sp>
    </p:spTree>
    <p:extLst>
      <p:ext uri="{BB962C8B-B14F-4D97-AF65-F5344CB8AC3E}">
        <p14:creationId xmlns:p14="http://schemas.microsoft.com/office/powerpoint/2010/main" val="1632905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367F6D-2525-4BEC-99A0-AB198BCD0657}"/>
              </a:ext>
            </a:extLst>
          </p:cNvPr>
          <p:cNvPicPr>
            <a:picLocks noChangeAspect="1"/>
          </p:cNvPicPr>
          <p:nvPr/>
        </p:nvPicPr>
        <p:blipFill rotWithShape="1">
          <a:blip r:embed="rId2"/>
          <a:srcRect l="44609" t="14343" b="32474"/>
          <a:stretch/>
        </p:blipFill>
        <p:spPr>
          <a:xfrm>
            <a:off x="-1" y="0"/>
            <a:ext cx="9144001" cy="5856194"/>
          </a:xfrm>
          <a:prstGeom prst="rect">
            <a:avLst/>
          </a:prstGeom>
        </p:spPr>
      </p:pic>
      <p:sp>
        <p:nvSpPr>
          <p:cNvPr id="3" name="TextBox 2">
            <a:extLst>
              <a:ext uri="{FF2B5EF4-FFF2-40B4-BE49-F238E27FC236}">
                <a16:creationId xmlns:a16="http://schemas.microsoft.com/office/drawing/2014/main" id="{C6586302-DE91-4C92-A6E7-1AC2B8AF3407}"/>
              </a:ext>
            </a:extLst>
          </p:cNvPr>
          <p:cNvSpPr txBox="1"/>
          <p:nvPr/>
        </p:nvSpPr>
        <p:spPr>
          <a:xfrm>
            <a:off x="531470" y="457200"/>
            <a:ext cx="6303329" cy="707886"/>
          </a:xfrm>
          <a:prstGeom prst="rect">
            <a:avLst/>
          </a:prstGeom>
          <a:noFill/>
        </p:spPr>
        <p:txBody>
          <a:bodyPr wrap="none" rtlCol="0">
            <a:spAutoFit/>
          </a:bodyPr>
          <a:lstStyle/>
          <a:p>
            <a:r>
              <a:rPr lang="en-US" sz="4000" b="1" dirty="0">
                <a:latin typeface="Futura Std Book" panose="020B0502020204020303" pitchFamily="34" charset="0"/>
              </a:rPr>
              <a:t>The </a:t>
            </a:r>
            <a:r>
              <a:rPr lang="en-US" sz="4000" b="1" i="1" u="sng" dirty="0">
                <a:latin typeface="Futura Std Book" panose="020B0502020204020303" pitchFamily="34" charset="0"/>
              </a:rPr>
              <a:t>way</a:t>
            </a:r>
            <a:r>
              <a:rPr lang="en-US" sz="4000" b="1" dirty="0">
                <a:latin typeface="Futura Std Book" panose="020B0502020204020303" pitchFamily="34" charset="0"/>
              </a:rPr>
              <a:t> to acceptance</a:t>
            </a:r>
          </a:p>
        </p:txBody>
      </p:sp>
      <p:sp>
        <p:nvSpPr>
          <p:cNvPr id="4" name="TextBox 3">
            <a:extLst>
              <a:ext uri="{FF2B5EF4-FFF2-40B4-BE49-F238E27FC236}">
                <a16:creationId xmlns:a16="http://schemas.microsoft.com/office/drawing/2014/main" id="{CABC2065-6C63-4854-BB8D-B7F53119C5B1}"/>
              </a:ext>
            </a:extLst>
          </p:cNvPr>
          <p:cNvSpPr txBox="1"/>
          <p:nvPr/>
        </p:nvSpPr>
        <p:spPr>
          <a:xfrm>
            <a:off x="6149162" y="5990228"/>
            <a:ext cx="2671885" cy="646331"/>
          </a:xfrm>
          <a:prstGeom prst="rect">
            <a:avLst/>
          </a:prstGeom>
          <a:noFill/>
        </p:spPr>
        <p:txBody>
          <a:bodyPr wrap="none" rtlCol="0">
            <a:spAutoFit/>
          </a:bodyPr>
          <a:lstStyle/>
          <a:p>
            <a:r>
              <a:rPr lang="en-US" sz="3600" dirty="0">
                <a:solidFill>
                  <a:schemeClr val="bg1"/>
                </a:solidFill>
                <a:latin typeface="Futura Std Book" panose="020B0502020204020303" pitchFamily="34" charset="0"/>
              </a:rPr>
              <a:t>God’s grace</a:t>
            </a:r>
          </a:p>
        </p:txBody>
      </p:sp>
      <p:sp>
        <p:nvSpPr>
          <p:cNvPr id="9" name="TextBox 8">
            <a:extLst>
              <a:ext uri="{FF2B5EF4-FFF2-40B4-BE49-F238E27FC236}">
                <a16:creationId xmlns:a16="http://schemas.microsoft.com/office/drawing/2014/main" id="{8A1002A5-3DEA-4104-BDA4-444CFCFCC8CD}"/>
              </a:ext>
            </a:extLst>
          </p:cNvPr>
          <p:cNvSpPr txBox="1"/>
          <p:nvPr/>
        </p:nvSpPr>
        <p:spPr>
          <a:xfrm>
            <a:off x="487650" y="1414032"/>
            <a:ext cx="8092985" cy="3608360"/>
          </a:xfrm>
          <a:prstGeom prst="rect">
            <a:avLst/>
          </a:prstGeo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marL="0" marR="0">
              <a:lnSpc>
                <a:spcPct val="120000"/>
              </a:lnSpc>
              <a:spcBef>
                <a:spcPts val="0"/>
              </a:spcBef>
              <a:spcAft>
                <a:spcPts val="0"/>
              </a:spcAft>
            </a:pPr>
            <a:r>
              <a:rPr lang="en-US" sz="2400" baseline="30000" dirty="0">
                <a:effectLst/>
                <a:ea typeface="Calibri" panose="020F0502020204030204" pitchFamily="34" charset="0"/>
                <a:cs typeface="Times New Roman" panose="02020603050405020304" pitchFamily="18" charset="0"/>
              </a:rPr>
              <a:t>13</a:t>
            </a:r>
            <a:r>
              <a:rPr lang="en-US" sz="2400" dirty="0">
                <a:effectLst/>
                <a:ea typeface="Calibri" panose="020F0502020204030204" pitchFamily="34" charset="0"/>
                <a:cs typeface="Times New Roman" panose="02020603050405020304" pitchFamily="18" charset="0"/>
              </a:rPr>
              <a:t> But now in Christ Jesus you who once were far off have been </a:t>
            </a:r>
            <a:r>
              <a:rPr lang="en-US" sz="2400" b="1" dirty="0">
                <a:effectLst/>
                <a:ea typeface="Calibri" panose="020F0502020204030204" pitchFamily="34" charset="0"/>
                <a:cs typeface="Times New Roman" panose="02020603050405020304" pitchFamily="18" charset="0"/>
              </a:rPr>
              <a:t>brought near</a:t>
            </a:r>
            <a:r>
              <a:rPr lang="en-US" sz="2400" dirty="0">
                <a:effectLst/>
                <a:ea typeface="Calibri" panose="020F0502020204030204" pitchFamily="34" charset="0"/>
                <a:cs typeface="Times New Roman" panose="02020603050405020304" pitchFamily="18" charset="0"/>
              </a:rPr>
              <a:t> by the blood of Christ. </a:t>
            </a:r>
            <a:r>
              <a:rPr lang="en-US" sz="2400" baseline="30000" dirty="0">
                <a:effectLst/>
                <a:ea typeface="Calibri" panose="020F0502020204030204" pitchFamily="34" charset="0"/>
                <a:cs typeface="Times New Roman" panose="02020603050405020304" pitchFamily="18" charset="0"/>
              </a:rPr>
              <a:t>14</a:t>
            </a:r>
            <a:r>
              <a:rPr lang="en-US" sz="2400" dirty="0">
                <a:effectLst/>
                <a:ea typeface="Calibri" panose="020F0502020204030204" pitchFamily="34" charset="0"/>
                <a:cs typeface="Times New Roman" panose="02020603050405020304" pitchFamily="18" charset="0"/>
              </a:rPr>
              <a:t> For he himself is our </a:t>
            </a:r>
            <a:r>
              <a:rPr lang="en-US" sz="2400" b="1" dirty="0">
                <a:effectLst/>
                <a:ea typeface="Calibri" panose="020F0502020204030204" pitchFamily="34" charset="0"/>
                <a:cs typeface="Times New Roman" panose="02020603050405020304" pitchFamily="18" charset="0"/>
              </a:rPr>
              <a:t>peace</a:t>
            </a:r>
            <a:r>
              <a:rPr lang="en-US" sz="2400" dirty="0">
                <a:effectLst/>
                <a:ea typeface="Calibri" panose="020F0502020204030204" pitchFamily="34" charset="0"/>
                <a:cs typeface="Times New Roman" panose="02020603050405020304" pitchFamily="18" charset="0"/>
              </a:rPr>
              <a:t>, who has made us both </a:t>
            </a:r>
            <a:r>
              <a:rPr lang="en-US" sz="2400" b="1" dirty="0">
                <a:effectLst/>
                <a:ea typeface="Calibri" panose="020F0502020204030204" pitchFamily="34" charset="0"/>
                <a:cs typeface="Times New Roman" panose="02020603050405020304" pitchFamily="18" charset="0"/>
              </a:rPr>
              <a:t>one</a:t>
            </a:r>
            <a:r>
              <a:rPr lang="en-US" sz="2400" dirty="0">
                <a:effectLst/>
                <a:ea typeface="Calibri" panose="020F0502020204030204" pitchFamily="34" charset="0"/>
                <a:cs typeface="Times New Roman" panose="02020603050405020304" pitchFamily="18" charset="0"/>
              </a:rPr>
              <a:t> and has broken down in his flesh the dividing wall of hostility </a:t>
            </a:r>
            <a:r>
              <a:rPr lang="en-US" sz="2400" baseline="30000" dirty="0">
                <a:effectLst/>
                <a:ea typeface="Calibri" panose="020F0502020204030204" pitchFamily="34" charset="0"/>
                <a:cs typeface="Times New Roman" panose="02020603050405020304" pitchFamily="18" charset="0"/>
              </a:rPr>
              <a:t>15</a:t>
            </a:r>
            <a:r>
              <a:rPr lang="en-US" sz="2400" dirty="0">
                <a:effectLst/>
                <a:ea typeface="Calibri" panose="020F0502020204030204" pitchFamily="34" charset="0"/>
                <a:cs typeface="Times New Roman" panose="02020603050405020304" pitchFamily="18" charset="0"/>
              </a:rPr>
              <a:t> by abolishing the law of commandments expressed in ordinances, that he might create in himself </a:t>
            </a:r>
            <a:r>
              <a:rPr lang="en-US" sz="2400" b="1" dirty="0">
                <a:effectLst/>
                <a:ea typeface="Calibri" panose="020F0502020204030204" pitchFamily="34" charset="0"/>
                <a:cs typeface="Times New Roman" panose="02020603050405020304" pitchFamily="18" charset="0"/>
              </a:rPr>
              <a:t>one</a:t>
            </a:r>
            <a:r>
              <a:rPr lang="en-US" sz="2400" dirty="0">
                <a:effectLst/>
                <a:ea typeface="Calibri" panose="020F0502020204030204" pitchFamily="34" charset="0"/>
                <a:cs typeface="Times New Roman" panose="02020603050405020304" pitchFamily="18" charset="0"/>
              </a:rPr>
              <a:t> new man in place of the two, so making </a:t>
            </a:r>
            <a:r>
              <a:rPr lang="en-US" sz="2400" b="1" dirty="0">
                <a:effectLst/>
                <a:ea typeface="Calibri" panose="020F0502020204030204" pitchFamily="34" charset="0"/>
                <a:cs typeface="Times New Roman" panose="02020603050405020304" pitchFamily="18" charset="0"/>
              </a:rPr>
              <a:t>peace</a:t>
            </a:r>
            <a:r>
              <a:rPr lang="en-US" sz="2400" dirty="0">
                <a:effectLst/>
                <a:ea typeface="Calibri" panose="020F0502020204030204" pitchFamily="34" charset="0"/>
                <a:cs typeface="Times New Roman" panose="02020603050405020304" pitchFamily="18" charset="0"/>
              </a:rPr>
              <a:t>,   </a:t>
            </a:r>
            <a:r>
              <a:rPr lang="en-US" sz="2400" baseline="30000" dirty="0">
                <a:effectLst/>
                <a:ea typeface="Calibri" panose="020F0502020204030204" pitchFamily="34" charset="0"/>
                <a:cs typeface="Times New Roman" panose="02020603050405020304" pitchFamily="18" charset="0"/>
              </a:rPr>
              <a:t>16</a:t>
            </a:r>
            <a:r>
              <a:rPr lang="en-US" sz="2400" dirty="0">
                <a:effectLst/>
                <a:ea typeface="Calibri" panose="020F0502020204030204" pitchFamily="34" charset="0"/>
                <a:cs typeface="Times New Roman" panose="02020603050405020304" pitchFamily="18" charset="0"/>
              </a:rPr>
              <a:t> and might </a:t>
            </a:r>
            <a:r>
              <a:rPr lang="en-US" sz="2400" b="1" dirty="0">
                <a:effectLst/>
                <a:ea typeface="Calibri" panose="020F0502020204030204" pitchFamily="34" charset="0"/>
                <a:cs typeface="Times New Roman" panose="02020603050405020304" pitchFamily="18" charset="0"/>
              </a:rPr>
              <a:t>reconcile</a:t>
            </a:r>
            <a:r>
              <a:rPr lang="en-US" sz="2400" dirty="0">
                <a:effectLst/>
                <a:ea typeface="Calibri" panose="020F0502020204030204" pitchFamily="34" charset="0"/>
                <a:cs typeface="Times New Roman" panose="02020603050405020304" pitchFamily="18" charset="0"/>
              </a:rPr>
              <a:t> us both to God in </a:t>
            </a:r>
            <a:r>
              <a:rPr lang="en-US" sz="2400" b="1" dirty="0">
                <a:effectLst/>
                <a:ea typeface="Calibri" panose="020F0502020204030204" pitchFamily="34" charset="0"/>
                <a:cs typeface="Times New Roman" panose="02020603050405020304" pitchFamily="18" charset="0"/>
              </a:rPr>
              <a:t>one</a:t>
            </a:r>
            <a:r>
              <a:rPr lang="en-US" sz="2400" dirty="0">
                <a:effectLst/>
                <a:ea typeface="Calibri" panose="020F0502020204030204" pitchFamily="34" charset="0"/>
                <a:cs typeface="Times New Roman" panose="02020603050405020304" pitchFamily="18" charset="0"/>
              </a:rPr>
              <a:t> body through the cross, thereby killing the hostility. (Eph. 2:13–16)</a:t>
            </a:r>
            <a:endParaRPr lang="en-US"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724698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367F6D-2525-4BEC-99A0-AB198BCD0657}"/>
              </a:ext>
            </a:extLst>
          </p:cNvPr>
          <p:cNvPicPr>
            <a:picLocks noChangeAspect="1"/>
          </p:cNvPicPr>
          <p:nvPr/>
        </p:nvPicPr>
        <p:blipFill rotWithShape="1">
          <a:blip r:embed="rId2"/>
          <a:srcRect l="44609" t="14343" b="32474"/>
          <a:stretch/>
        </p:blipFill>
        <p:spPr>
          <a:xfrm>
            <a:off x="-1" y="0"/>
            <a:ext cx="9144001" cy="5856194"/>
          </a:xfrm>
          <a:prstGeom prst="rect">
            <a:avLst/>
          </a:prstGeom>
        </p:spPr>
      </p:pic>
      <p:sp>
        <p:nvSpPr>
          <p:cNvPr id="3" name="TextBox 2">
            <a:extLst>
              <a:ext uri="{FF2B5EF4-FFF2-40B4-BE49-F238E27FC236}">
                <a16:creationId xmlns:a16="http://schemas.microsoft.com/office/drawing/2014/main" id="{C6586302-DE91-4C92-A6E7-1AC2B8AF3407}"/>
              </a:ext>
            </a:extLst>
          </p:cNvPr>
          <p:cNvSpPr txBox="1"/>
          <p:nvPr/>
        </p:nvSpPr>
        <p:spPr>
          <a:xfrm>
            <a:off x="531470" y="457200"/>
            <a:ext cx="6303329" cy="707886"/>
          </a:xfrm>
          <a:prstGeom prst="rect">
            <a:avLst/>
          </a:prstGeom>
          <a:noFill/>
        </p:spPr>
        <p:txBody>
          <a:bodyPr wrap="none" rtlCol="0">
            <a:spAutoFit/>
          </a:bodyPr>
          <a:lstStyle/>
          <a:p>
            <a:r>
              <a:rPr lang="en-US" sz="4000" b="1" dirty="0">
                <a:latin typeface="Futura Std Book" panose="020B0502020204020303" pitchFamily="34" charset="0"/>
              </a:rPr>
              <a:t>The </a:t>
            </a:r>
            <a:r>
              <a:rPr lang="en-US" sz="4000" b="1" i="1" u="sng" dirty="0">
                <a:latin typeface="Futura Std Book" panose="020B0502020204020303" pitchFamily="34" charset="0"/>
              </a:rPr>
              <a:t>way</a:t>
            </a:r>
            <a:r>
              <a:rPr lang="en-US" sz="4000" b="1" dirty="0">
                <a:latin typeface="Futura Std Book" panose="020B0502020204020303" pitchFamily="34" charset="0"/>
              </a:rPr>
              <a:t> to acceptance</a:t>
            </a:r>
          </a:p>
        </p:txBody>
      </p:sp>
      <p:sp>
        <p:nvSpPr>
          <p:cNvPr id="4" name="TextBox 3">
            <a:extLst>
              <a:ext uri="{FF2B5EF4-FFF2-40B4-BE49-F238E27FC236}">
                <a16:creationId xmlns:a16="http://schemas.microsoft.com/office/drawing/2014/main" id="{CABC2065-6C63-4854-BB8D-B7F53119C5B1}"/>
              </a:ext>
            </a:extLst>
          </p:cNvPr>
          <p:cNvSpPr txBox="1"/>
          <p:nvPr/>
        </p:nvSpPr>
        <p:spPr>
          <a:xfrm>
            <a:off x="2418204" y="2249940"/>
            <a:ext cx="3918701" cy="923330"/>
          </a:xfrm>
          <a:prstGeom prst="rect">
            <a:avLst/>
          </a:prstGeom>
          <a:noFill/>
        </p:spPr>
        <p:txBody>
          <a:bodyPr wrap="none" rtlCol="0">
            <a:spAutoFit/>
          </a:bodyPr>
          <a:lstStyle/>
          <a:p>
            <a:r>
              <a:rPr lang="en-US" sz="5400" dirty="0">
                <a:solidFill>
                  <a:schemeClr val="bg1"/>
                </a:solidFill>
                <a:latin typeface="Futura Std Book" panose="020B0502020204020303" pitchFamily="34" charset="0"/>
              </a:rPr>
              <a:t>God’s grace</a:t>
            </a:r>
          </a:p>
        </p:txBody>
      </p:sp>
      <p:sp>
        <p:nvSpPr>
          <p:cNvPr id="5" name="TextBox 4">
            <a:extLst>
              <a:ext uri="{FF2B5EF4-FFF2-40B4-BE49-F238E27FC236}">
                <a16:creationId xmlns:a16="http://schemas.microsoft.com/office/drawing/2014/main" id="{DDDDA8B4-4AF7-41C5-80F1-4CA64A0137D8}"/>
              </a:ext>
            </a:extLst>
          </p:cNvPr>
          <p:cNvSpPr txBox="1"/>
          <p:nvPr/>
        </p:nvSpPr>
        <p:spPr>
          <a:xfrm>
            <a:off x="531470" y="3173270"/>
            <a:ext cx="8289577" cy="646331"/>
          </a:xfrm>
          <a:prstGeom prst="rect">
            <a:avLst/>
          </a:prstGeom>
          <a:noFill/>
        </p:spPr>
        <p:txBody>
          <a:bodyPr wrap="none" rtlCol="0">
            <a:spAutoFit/>
          </a:bodyPr>
          <a:lstStyle/>
          <a:p>
            <a:r>
              <a:rPr lang="en-US" sz="3600" dirty="0">
                <a:solidFill>
                  <a:srgbClr val="FFC000"/>
                </a:solidFill>
                <a:effectLst>
                  <a:glow rad="228600">
                    <a:schemeClr val="tx1">
                      <a:alpha val="75000"/>
                    </a:schemeClr>
                  </a:glow>
                </a:effectLst>
                <a:latin typeface="Futura Std Condensed Light" panose="020B0406020204030204" pitchFamily="34" charset="0"/>
              </a:rPr>
              <a:t>We are accepted on behalf of something other than ourselves</a:t>
            </a:r>
          </a:p>
        </p:txBody>
      </p:sp>
    </p:spTree>
    <p:extLst>
      <p:ext uri="{BB962C8B-B14F-4D97-AF65-F5344CB8AC3E}">
        <p14:creationId xmlns:p14="http://schemas.microsoft.com/office/powerpoint/2010/main" val="2700746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367F6D-2525-4BEC-99A0-AB198BCD0657}"/>
              </a:ext>
            </a:extLst>
          </p:cNvPr>
          <p:cNvPicPr>
            <a:picLocks noChangeAspect="1"/>
          </p:cNvPicPr>
          <p:nvPr/>
        </p:nvPicPr>
        <p:blipFill rotWithShape="1">
          <a:blip r:embed="rId2"/>
          <a:srcRect l="44609" t="14343" b="32474"/>
          <a:stretch/>
        </p:blipFill>
        <p:spPr>
          <a:xfrm>
            <a:off x="-1" y="0"/>
            <a:ext cx="9144001" cy="5856194"/>
          </a:xfrm>
          <a:prstGeom prst="rect">
            <a:avLst/>
          </a:prstGeom>
        </p:spPr>
      </p:pic>
      <p:sp>
        <p:nvSpPr>
          <p:cNvPr id="3" name="TextBox 2">
            <a:extLst>
              <a:ext uri="{FF2B5EF4-FFF2-40B4-BE49-F238E27FC236}">
                <a16:creationId xmlns:a16="http://schemas.microsoft.com/office/drawing/2014/main" id="{C6586302-DE91-4C92-A6E7-1AC2B8AF3407}"/>
              </a:ext>
            </a:extLst>
          </p:cNvPr>
          <p:cNvSpPr txBox="1"/>
          <p:nvPr/>
        </p:nvSpPr>
        <p:spPr>
          <a:xfrm>
            <a:off x="531470" y="457200"/>
            <a:ext cx="6303329" cy="707886"/>
          </a:xfrm>
          <a:prstGeom prst="rect">
            <a:avLst/>
          </a:prstGeom>
          <a:noFill/>
        </p:spPr>
        <p:txBody>
          <a:bodyPr wrap="none" rtlCol="0">
            <a:spAutoFit/>
          </a:bodyPr>
          <a:lstStyle/>
          <a:p>
            <a:r>
              <a:rPr lang="en-US" sz="4000" b="1" dirty="0">
                <a:latin typeface="Futura Std Book" panose="020B0502020204020303" pitchFamily="34" charset="0"/>
              </a:rPr>
              <a:t>The </a:t>
            </a:r>
            <a:r>
              <a:rPr lang="en-US" sz="4000" b="1" i="1" u="sng" dirty="0">
                <a:latin typeface="Futura Std Book" panose="020B0502020204020303" pitchFamily="34" charset="0"/>
              </a:rPr>
              <a:t>way</a:t>
            </a:r>
            <a:r>
              <a:rPr lang="en-US" sz="4000" b="1" dirty="0">
                <a:latin typeface="Futura Std Book" panose="020B0502020204020303" pitchFamily="34" charset="0"/>
              </a:rPr>
              <a:t> to acceptance</a:t>
            </a:r>
          </a:p>
        </p:txBody>
      </p:sp>
      <p:sp>
        <p:nvSpPr>
          <p:cNvPr id="4" name="TextBox 3">
            <a:extLst>
              <a:ext uri="{FF2B5EF4-FFF2-40B4-BE49-F238E27FC236}">
                <a16:creationId xmlns:a16="http://schemas.microsoft.com/office/drawing/2014/main" id="{CABC2065-6C63-4854-BB8D-B7F53119C5B1}"/>
              </a:ext>
            </a:extLst>
          </p:cNvPr>
          <p:cNvSpPr txBox="1"/>
          <p:nvPr/>
        </p:nvSpPr>
        <p:spPr>
          <a:xfrm>
            <a:off x="2729931" y="2249940"/>
            <a:ext cx="3023585" cy="923330"/>
          </a:xfrm>
          <a:prstGeom prst="rect">
            <a:avLst/>
          </a:prstGeom>
          <a:noFill/>
        </p:spPr>
        <p:txBody>
          <a:bodyPr wrap="none" rtlCol="0">
            <a:spAutoFit/>
          </a:bodyPr>
          <a:lstStyle/>
          <a:p>
            <a:r>
              <a:rPr lang="en-US" sz="5400" dirty="0">
                <a:solidFill>
                  <a:schemeClr val="bg1"/>
                </a:solidFill>
                <a:latin typeface="Futura Std Book" panose="020B0502020204020303" pitchFamily="34" charset="0"/>
              </a:rPr>
              <a:t>Our Faith</a:t>
            </a:r>
          </a:p>
        </p:txBody>
      </p:sp>
      <p:sp>
        <p:nvSpPr>
          <p:cNvPr id="5" name="TextBox 4">
            <a:extLst>
              <a:ext uri="{FF2B5EF4-FFF2-40B4-BE49-F238E27FC236}">
                <a16:creationId xmlns:a16="http://schemas.microsoft.com/office/drawing/2014/main" id="{DDDDA8B4-4AF7-41C5-80F1-4CA64A0137D8}"/>
              </a:ext>
            </a:extLst>
          </p:cNvPr>
          <p:cNvSpPr txBox="1"/>
          <p:nvPr/>
        </p:nvSpPr>
        <p:spPr>
          <a:xfrm>
            <a:off x="1487433" y="3201908"/>
            <a:ext cx="5912196" cy="646331"/>
          </a:xfrm>
          <a:prstGeom prst="rect">
            <a:avLst/>
          </a:prstGeom>
          <a:noFill/>
        </p:spPr>
        <p:txBody>
          <a:bodyPr wrap="none" rtlCol="0">
            <a:spAutoFit/>
          </a:bodyPr>
          <a:lstStyle/>
          <a:p>
            <a:r>
              <a:rPr lang="en-US" sz="3600" dirty="0">
                <a:solidFill>
                  <a:srgbClr val="FFC000"/>
                </a:solidFill>
                <a:effectLst>
                  <a:glow rad="228600">
                    <a:schemeClr val="tx1">
                      <a:alpha val="75000"/>
                    </a:schemeClr>
                  </a:glow>
                </a:effectLst>
                <a:latin typeface="Futura Std Condensed Light" panose="020B0406020204030204" pitchFamily="34" charset="0"/>
              </a:rPr>
              <a:t>“If you do well, will you not be accepted?”</a:t>
            </a:r>
          </a:p>
        </p:txBody>
      </p:sp>
      <p:sp>
        <p:nvSpPr>
          <p:cNvPr id="6" name="TextBox 5">
            <a:extLst>
              <a:ext uri="{FF2B5EF4-FFF2-40B4-BE49-F238E27FC236}">
                <a16:creationId xmlns:a16="http://schemas.microsoft.com/office/drawing/2014/main" id="{870761BE-3988-4B81-BD6A-BDA8EA374AF1}"/>
              </a:ext>
            </a:extLst>
          </p:cNvPr>
          <p:cNvSpPr txBox="1"/>
          <p:nvPr/>
        </p:nvSpPr>
        <p:spPr>
          <a:xfrm>
            <a:off x="525506" y="4096410"/>
            <a:ext cx="8092985" cy="1569660"/>
          </a:xfrm>
          <a:prstGeom prst="rect">
            <a:avLst/>
          </a:prstGeo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marL="0" marR="0">
              <a:spcBef>
                <a:spcPts val="0"/>
              </a:spcBef>
              <a:spcAft>
                <a:spcPts val="0"/>
              </a:spcAft>
            </a:pPr>
            <a:r>
              <a:rPr lang="en-US" sz="2400" baseline="30000" dirty="0">
                <a:effectLst/>
                <a:ea typeface="Calibri" panose="020F0502020204030204" pitchFamily="34" charset="0"/>
                <a:cs typeface="Times New Roman" panose="02020603050405020304" pitchFamily="18" charset="0"/>
              </a:rPr>
              <a:t>12</a:t>
            </a:r>
            <a:r>
              <a:rPr lang="en-US" sz="2400" dirty="0">
                <a:effectLst/>
                <a:ea typeface="Calibri" panose="020F0502020204030204" pitchFamily="34" charset="0"/>
                <a:cs typeface="Times New Roman" panose="02020603050405020304" pitchFamily="18" charset="0"/>
              </a:rPr>
              <a:t> We should not be like Cain, who was of the evil one and murdered his brother. And why did he murder him? Because his own deeds were evil and his brother’s righteous. </a:t>
            </a:r>
            <a:r>
              <a:rPr lang="en-US" sz="2400" baseline="30000" dirty="0">
                <a:effectLst/>
                <a:ea typeface="Calibri" panose="020F0502020204030204" pitchFamily="34" charset="0"/>
                <a:cs typeface="Times New Roman" panose="02020603050405020304" pitchFamily="18" charset="0"/>
              </a:rPr>
              <a:t>13</a:t>
            </a:r>
            <a:r>
              <a:rPr lang="en-US" sz="2400" dirty="0">
                <a:effectLst/>
                <a:ea typeface="Calibri" panose="020F0502020204030204" pitchFamily="34" charset="0"/>
                <a:cs typeface="Times New Roman" panose="02020603050405020304" pitchFamily="18" charset="0"/>
              </a:rPr>
              <a:t> Do not be surprised, brothers, that the world hates you. (1 John 3:12–13)</a:t>
            </a:r>
          </a:p>
        </p:txBody>
      </p:sp>
      <p:sp>
        <p:nvSpPr>
          <p:cNvPr id="7" name="TextBox 6">
            <a:extLst>
              <a:ext uri="{FF2B5EF4-FFF2-40B4-BE49-F238E27FC236}">
                <a16:creationId xmlns:a16="http://schemas.microsoft.com/office/drawing/2014/main" id="{C36E1FD7-78C1-4085-8B42-63DEDD8757E4}"/>
              </a:ext>
            </a:extLst>
          </p:cNvPr>
          <p:cNvSpPr txBox="1"/>
          <p:nvPr/>
        </p:nvSpPr>
        <p:spPr>
          <a:xfrm>
            <a:off x="525506" y="4258124"/>
            <a:ext cx="8092985" cy="1200329"/>
          </a:xfrm>
          <a:prstGeom prst="rect">
            <a:avLst/>
          </a:prstGeo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400" dirty="0">
                <a:ea typeface="Calibri" panose="020F0502020204030204" pitchFamily="34" charset="0"/>
                <a:cs typeface="Times New Roman" panose="02020603050405020304" pitchFamily="18" charset="0"/>
              </a:rPr>
              <a:t>Peter opened his mouth and said: “Truly I understand that God shows no partiality, but in every nation anyone who fears him and does what is right is acceptable to him. (Acts 10:34–35)</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6599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6" grpId="1"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25A39A-E176-4976-9408-696AFFDB70A8}"/>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l="26048" r="42199" b="11748"/>
          <a:stretch/>
        </p:blipFill>
        <p:spPr>
          <a:xfrm>
            <a:off x="-1" y="0"/>
            <a:ext cx="3158837" cy="5856194"/>
          </a:xfrm>
          <a:prstGeom prst="rect">
            <a:avLst/>
          </a:prstGeom>
        </p:spPr>
      </p:pic>
      <p:sp>
        <p:nvSpPr>
          <p:cNvPr id="14" name="TextBox 13">
            <a:extLst>
              <a:ext uri="{FF2B5EF4-FFF2-40B4-BE49-F238E27FC236}">
                <a16:creationId xmlns:a16="http://schemas.microsoft.com/office/drawing/2014/main" id="{4D339532-97C9-4E31-B8E8-C6B7D9E38461}"/>
              </a:ext>
            </a:extLst>
          </p:cNvPr>
          <p:cNvSpPr txBox="1"/>
          <p:nvPr/>
        </p:nvSpPr>
        <p:spPr>
          <a:xfrm>
            <a:off x="3449782" y="302568"/>
            <a:ext cx="5375564" cy="830997"/>
          </a:xfrm>
          <a:prstGeom prst="rect">
            <a:avLst/>
          </a:prstGeom>
          <a:noFill/>
        </p:spPr>
        <p:txBody>
          <a:bodyPr wrap="square">
            <a:spAutoFit/>
          </a:bodyPr>
          <a:lstStyle/>
          <a:p>
            <a:pPr marL="0" marR="0">
              <a:spcBef>
                <a:spcPts val="0"/>
              </a:spcBef>
              <a:spcAft>
                <a:spcPts val="0"/>
              </a:spcAft>
            </a:pPr>
            <a:r>
              <a:rPr lang="en-US" sz="2400" dirty="0">
                <a:solidFill>
                  <a:schemeClr val="bg1"/>
                </a:solidFill>
                <a:effectLst/>
                <a:ea typeface="Calibri" panose="020F0502020204030204" pitchFamily="34" charset="0"/>
                <a:cs typeface="Times New Roman" panose="02020603050405020304" pitchFamily="18" charset="0"/>
              </a:rPr>
              <a:t>And you, who once were alienated and enemies in your mind by wicked works, </a:t>
            </a:r>
          </a:p>
        </p:txBody>
      </p:sp>
      <p:sp>
        <p:nvSpPr>
          <p:cNvPr id="15" name="TextBox 14">
            <a:extLst>
              <a:ext uri="{FF2B5EF4-FFF2-40B4-BE49-F238E27FC236}">
                <a16:creationId xmlns:a16="http://schemas.microsoft.com/office/drawing/2014/main" id="{96521A27-4AC8-4B68-867E-5554C8FAF450}"/>
              </a:ext>
            </a:extLst>
          </p:cNvPr>
          <p:cNvSpPr txBox="1"/>
          <p:nvPr/>
        </p:nvSpPr>
        <p:spPr>
          <a:xfrm>
            <a:off x="-1" y="6093767"/>
            <a:ext cx="3338945" cy="584775"/>
          </a:xfrm>
          <a:prstGeom prst="rect">
            <a:avLst/>
          </a:prstGeom>
          <a:noFill/>
        </p:spPr>
        <p:txBody>
          <a:bodyPr wrap="square">
            <a:spAutoFit/>
          </a:bodyPr>
          <a:lstStyle/>
          <a:p>
            <a:pPr marL="0" marR="0" algn="ctr">
              <a:spcBef>
                <a:spcPts val="0"/>
              </a:spcBef>
              <a:spcAft>
                <a:spcPts val="0"/>
              </a:spcAft>
            </a:pPr>
            <a:r>
              <a:rPr lang="en-US" sz="3200" b="1" dirty="0">
                <a:solidFill>
                  <a:schemeClr val="accent4">
                    <a:lumMod val="40000"/>
                    <a:lumOff val="60000"/>
                  </a:schemeClr>
                </a:solidFill>
                <a:effectLst/>
                <a:latin typeface="Futura Std Condensed Light" panose="020B0406020204030204" pitchFamily="34" charset="0"/>
                <a:ea typeface="Calibri" panose="020F0502020204030204" pitchFamily="34" charset="0"/>
                <a:cs typeface="Times New Roman" panose="02020603050405020304" pitchFamily="18" charset="0"/>
              </a:rPr>
              <a:t>Colossians 1:21-23</a:t>
            </a:r>
          </a:p>
        </p:txBody>
      </p:sp>
      <p:sp>
        <p:nvSpPr>
          <p:cNvPr id="16" name="TextBox 15">
            <a:extLst>
              <a:ext uri="{FF2B5EF4-FFF2-40B4-BE49-F238E27FC236}">
                <a16:creationId xmlns:a16="http://schemas.microsoft.com/office/drawing/2014/main" id="{427ED6A3-795A-4862-9AF5-A786676D409C}"/>
              </a:ext>
            </a:extLst>
          </p:cNvPr>
          <p:cNvSpPr txBox="1"/>
          <p:nvPr/>
        </p:nvSpPr>
        <p:spPr>
          <a:xfrm>
            <a:off x="3449782" y="1859340"/>
            <a:ext cx="5375564" cy="1569660"/>
          </a:xfrm>
          <a:prstGeom prst="rect">
            <a:avLst/>
          </a:prstGeom>
          <a:noFill/>
        </p:spPr>
        <p:txBody>
          <a:bodyPr wrap="square">
            <a:spAutoFit/>
          </a:bodyPr>
          <a:lstStyle/>
          <a:p>
            <a:pPr marL="0" marR="0">
              <a:spcBef>
                <a:spcPts val="0"/>
              </a:spcBef>
              <a:spcAft>
                <a:spcPts val="0"/>
              </a:spcAft>
            </a:pPr>
            <a:r>
              <a:rPr lang="en-US" sz="2400" dirty="0">
                <a:solidFill>
                  <a:schemeClr val="bg1"/>
                </a:solidFill>
                <a:effectLst/>
                <a:ea typeface="Calibri" panose="020F0502020204030204" pitchFamily="34" charset="0"/>
                <a:cs typeface="Times New Roman" panose="02020603050405020304" pitchFamily="18" charset="0"/>
              </a:rPr>
              <a:t>yet now He has reconciled in the body of His flesh through death, to present you holy, and blameless, and above reproach in His sight—</a:t>
            </a:r>
          </a:p>
        </p:txBody>
      </p:sp>
      <p:sp>
        <p:nvSpPr>
          <p:cNvPr id="17" name="TextBox 16">
            <a:extLst>
              <a:ext uri="{FF2B5EF4-FFF2-40B4-BE49-F238E27FC236}">
                <a16:creationId xmlns:a16="http://schemas.microsoft.com/office/drawing/2014/main" id="{76C8DFFE-69DB-4F83-99B9-88F434977D4A}"/>
              </a:ext>
            </a:extLst>
          </p:cNvPr>
          <p:cNvSpPr txBox="1"/>
          <p:nvPr/>
        </p:nvSpPr>
        <p:spPr>
          <a:xfrm>
            <a:off x="3355677" y="4295776"/>
            <a:ext cx="5375564" cy="1569660"/>
          </a:xfrm>
          <a:prstGeom prst="rect">
            <a:avLst/>
          </a:prstGeom>
          <a:noFill/>
        </p:spPr>
        <p:txBody>
          <a:bodyPr wrap="square">
            <a:spAutoFit/>
          </a:bodyPr>
          <a:lstStyle/>
          <a:p>
            <a:pPr marL="0" marR="0">
              <a:spcBef>
                <a:spcPts val="0"/>
              </a:spcBef>
              <a:spcAft>
                <a:spcPts val="0"/>
              </a:spcAft>
            </a:pPr>
            <a:r>
              <a:rPr lang="en-US" sz="2400" dirty="0">
                <a:solidFill>
                  <a:schemeClr val="bg1"/>
                </a:solidFill>
                <a:effectLst/>
                <a:ea typeface="Calibri" panose="020F0502020204030204" pitchFamily="34" charset="0"/>
                <a:cs typeface="Times New Roman" panose="02020603050405020304" pitchFamily="18" charset="0"/>
              </a:rPr>
              <a:t>if indeed you continue in the faith, grounded and steadfast, and are not moved away from the hope of the gospel which you heard. </a:t>
            </a:r>
          </a:p>
        </p:txBody>
      </p:sp>
      <p:sp>
        <p:nvSpPr>
          <p:cNvPr id="18" name="TextBox 17">
            <a:extLst>
              <a:ext uri="{FF2B5EF4-FFF2-40B4-BE49-F238E27FC236}">
                <a16:creationId xmlns:a16="http://schemas.microsoft.com/office/drawing/2014/main" id="{2F73B088-89C1-4230-8FBE-0A79C1C4429E}"/>
              </a:ext>
            </a:extLst>
          </p:cNvPr>
          <p:cNvSpPr txBox="1"/>
          <p:nvPr/>
        </p:nvSpPr>
        <p:spPr>
          <a:xfrm>
            <a:off x="4315693" y="1164342"/>
            <a:ext cx="3338945" cy="523220"/>
          </a:xfrm>
          <a:prstGeom prst="rect">
            <a:avLst/>
          </a:prstGeom>
          <a:noFill/>
        </p:spPr>
        <p:txBody>
          <a:bodyPr wrap="square">
            <a:spAutoFit/>
          </a:bodyPr>
          <a:lstStyle/>
          <a:p>
            <a:pPr marL="0" marR="0" algn="ctr">
              <a:spcBef>
                <a:spcPts val="0"/>
              </a:spcBef>
              <a:spcAft>
                <a:spcPts val="0"/>
              </a:spcAft>
            </a:pPr>
            <a:r>
              <a:rPr lang="en-US" sz="2800" b="1" dirty="0">
                <a:solidFill>
                  <a:srgbClr val="FFC000"/>
                </a:solidFill>
                <a:effectLst/>
                <a:latin typeface="Futura Std Condensed Light" panose="020B0406020204030204" pitchFamily="34" charset="0"/>
                <a:ea typeface="Calibri" panose="020F0502020204030204" pitchFamily="34" charset="0"/>
                <a:cs typeface="Times New Roman" panose="02020603050405020304" pitchFamily="18" charset="0"/>
              </a:rPr>
              <a:t>Our need for acceptance</a:t>
            </a:r>
          </a:p>
        </p:txBody>
      </p:sp>
      <p:sp>
        <p:nvSpPr>
          <p:cNvPr id="19" name="TextBox 18">
            <a:extLst>
              <a:ext uri="{FF2B5EF4-FFF2-40B4-BE49-F238E27FC236}">
                <a16:creationId xmlns:a16="http://schemas.microsoft.com/office/drawing/2014/main" id="{A9BD4F72-8191-4226-ACBD-A11A4709390D}"/>
              </a:ext>
            </a:extLst>
          </p:cNvPr>
          <p:cNvSpPr txBox="1"/>
          <p:nvPr/>
        </p:nvSpPr>
        <p:spPr>
          <a:xfrm>
            <a:off x="4315692" y="3480014"/>
            <a:ext cx="3338945" cy="523220"/>
          </a:xfrm>
          <a:prstGeom prst="rect">
            <a:avLst/>
          </a:prstGeom>
          <a:noFill/>
        </p:spPr>
        <p:txBody>
          <a:bodyPr wrap="square">
            <a:spAutoFit/>
          </a:bodyPr>
          <a:lstStyle/>
          <a:p>
            <a:pPr marL="0" marR="0" algn="ctr">
              <a:spcBef>
                <a:spcPts val="0"/>
              </a:spcBef>
              <a:spcAft>
                <a:spcPts val="0"/>
              </a:spcAft>
            </a:pPr>
            <a:r>
              <a:rPr lang="en-US" sz="2800" b="1" dirty="0">
                <a:solidFill>
                  <a:srgbClr val="FFC000"/>
                </a:solidFill>
                <a:effectLst/>
                <a:latin typeface="Futura Std Condensed Light" panose="020B0406020204030204" pitchFamily="34" charset="0"/>
                <a:ea typeface="Calibri" panose="020F0502020204030204" pitchFamily="34" charset="0"/>
                <a:cs typeface="Times New Roman" panose="02020603050405020304" pitchFamily="18" charset="0"/>
              </a:rPr>
              <a:t>Acceptance through grace</a:t>
            </a:r>
          </a:p>
        </p:txBody>
      </p:sp>
      <p:sp>
        <p:nvSpPr>
          <p:cNvPr id="20" name="TextBox 19">
            <a:extLst>
              <a:ext uri="{FF2B5EF4-FFF2-40B4-BE49-F238E27FC236}">
                <a16:creationId xmlns:a16="http://schemas.microsoft.com/office/drawing/2014/main" id="{ACDFDCEA-BF11-4277-9219-F96EA0419EB6}"/>
              </a:ext>
            </a:extLst>
          </p:cNvPr>
          <p:cNvSpPr txBox="1"/>
          <p:nvPr/>
        </p:nvSpPr>
        <p:spPr>
          <a:xfrm>
            <a:off x="4315691" y="5916450"/>
            <a:ext cx="3338945" cy="523220"/>
          </a:xfrm>
          <a:prstGeom prst="rect">
            <a:avLst/>
          </a:prstGeom>
          <a:noFill/>
        </p:spPr>
        <p:txBody>
          <a:bodyPr wrap="square">
            <a:spAutoFit/>
          </a:bodyPr>
          <a:lstStyle/>
          <a:p>
            <a:pPr marL="0" marR="0" algn="ctr">
              <a:spcBef>
                <a:spcPts val="0"/>
              </a:spcBef>
              <a:spcAft>
                <a:spcPts val="0"/>
              </a:spcAft>
            </a:pPr>
            <a:r>
              <a:rPr lang="en-US" sz="2800" b="1" dirty="0">
                <a:solidFill>
                  <a:srgbClr val="FFC000"/>
                </a:solidFill>
                <a:effectLst/>
                <a:latin typeface="Futura Std Condensed Light" panose="020B0406020204030204" pitchFamily="34" charset="0"/>
                <a:ea typeface="Calibri" panose="020F0502020204030204" pitchFamily="34" charset="0"/>
                <a:cs typeface="Times New Roman" panose="02020603050405020304" pitchFamily="18" charset="0"/>
              </a:rPr>
              <a:t>Acceptance through faith</a:t>
            </a:r>
          </a:p>
        </p:txBody>
      </p:sp>
    </p:spTree>
    <p:extLst>
      <p:ext uri="{BB962C8B-B14F-4D97-AF65-F5344CB8AC3E}">
        <p14:creationId xmlns:p14="http://schemas.microsoft.com/office/powerpoint/2010/main" val="557557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25A39A-E176-4976-9408-696AFFDB70A8}"/>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l="26048" r="42199" b="11748"/>
          <a:stretch/>
        </p:blipFill>
        <p:spPr>
          <a:xfrm flipH="1">
            <a:off x="5985163" y="0"/>
            <a:ext cx="3158837" cy="5856194"/>
          </a:xfrm>
          <a:prstGeom prst="rect">
            <a:avLst/>
          </a:prstGeom>
        </p:spPr>
      </p:pic>
      <p:sp>
        <p:nvSpPr>
          <p:cNvPr id="14" name="TextBox 13">
            <a:extLst>
              <a:ext uri="{FF2B5EF4-FFF2-40B4-BE49-F238E27FC236}">
                <a16:creationId xmlns:a16="http://schemas.microsoft.com/office/drawing/2014/main" id="{4D339532-97C9-4E31-B8E8-C6B7D9E38461}"/>
              </a:ext>
            </a:extLst>
          </p:cNvPr>
          <p:cNvSpPr txBox="1"/>
          <p:nvPr/>
        </p:nvSpPr>
        <p:spPr>
          <a:xfrm>
            <a:off x="321270" y="362952"/>
            <a:ext cx="5375564" cy="954107"/>
          </a:xfrm>
          <a:prstGeom prst="rect">
            <a:avLst/>
          </a:prstGeom>
          <a:noFill/>
        </p:spPr>
        <p:txBody>
          <a:bodyPr wrap="square">
            <a:spAutoFit/>
          </a:bodyPr>
          <a:lstStyle/>
          <a:p>
            <a:pPr marL="0" marR="0">
              <a:spcBef>
                <a:spcPts val="0"/>
              </a:spcBef>
              <a:spcAft>
                <a:spcPts val="0"/>
              </a:spcAft>
            </a:pPr>
            <a:r>
              <a:rPr lang="en-US" sz="2800" dirty="0">
                <a:solidFill>
                  <a:schemeClr val="bg1"/>
                </a:solidFill>
                <a:effectLst/>
                <a:ea typeface="Calibri" panose="020F0502020204030204" pitchFamily="34" charset="0"/>
                <a:cs typeface="Times New Roman" panose="02020603050405020304" pitchFamily="18" charset="0"/>
              </a:rPr>
              <a:t>Are we looking for acceptance in the right place?</a:t>
            </a:r>
          </a:p>
        </p:txBody>
      </p:sp>
      <p:sp>
        <p:nvSpPr>
          <p:cNvPr id="18" name="TextBox 17">
            <a:extLst>
              <a:ext uri="{FF2B5EF4-FFF2-40B4-BE49-F238E27FC236}">
                <a16:creationId xmlns:a16="http://schemas.microsoft.com/office/drawing/2014/main" id="{2F73B088-89C1-4230-8FBE-0A79C1C4429E}"/>
              </a:ext>
            </a:extLst>
          </p:cNvPr>
          <p:cNvSpPr txBox="1"/>
          <p:nvPr/>
        </p:nvSpPr>
        <p:spPr>
          <a:xfrm>
            <a:off x="1339579" y="1902934"/>
            <a:ext cx="3338945" cy="769441"/>
          </a:xfrm>
          <a:prstGeom prst="rect">
            <a:avLst/>
          </a:prstGeom>
          <a:noFill/>
        </p:spPr>
        <p:txBody>
          <a:bodyPr wrap="square">
            <a:spAutoFit/>
          </a:bodyPr>
          <a:lstStyle/>
          <a:p>
            <a:pPr marL="0" marR="0" algn="ctr">
              <a:spcBef>
                <a:spcPts val="0"/>
              </a:spcBef>
              <a:spcAft>
                <a:spcPts val="0"/>
              </a:spcAft>
            </a:pPr>
            <a:r>
              <a:rPr lang="en-US" sz="4400" b="1" dirty="0">
                <a:solidFill>
                  <a:srgbClr val="FFC000"/>
                </a:solidFill>
                <a:effectLst/>
                <a:latin typeface="Futura Std Condensed Light" panose="020B0406020204030204" pitchFamily="34" charset="0"/>
                <a:ea typeface="Calibri" panose="020F0502020204030204" pitchFamily="34" charset="0"/>
                <a:cs typeface="Times New Roman" panose="02020603050405020304" pitchFamily="18" charset="0"/>
              </a:rPr>
              <a:t>Who is exalted?</a:t>
            </a:r>
          </a:p>
        </p:txBody>
      </p:sp>
      <p:sp>
        <p:nvSpPr>
          <p:cNvPr id="11" name="TextBox 10">
            <a:extLst>
              <a:ext uri="{FF2B5EF4-FFF2-40B4-BE49-F238E27FC236}">
                <a16:creationId xmlns:a16="http://schemas.microsoft.com/office/drawing/2014/main" id="{D718BF7E-821F-4A20-95FC-3FFB7C0D4696}"/>
              </a:ext>
            </a:extLst>
          </p:cNvPr>
          <p:cNvSpPr txBox="1"/>
          <p:nvPr/>
        </p:nvSpPr>
        <p:spPr>
          <a:xfrm>
            <a:off x="1339579" y="3228909"/>
            <a:ext cx="3338945" cy="1446550"/>
          </a:xfrm>
          <a:prstGeom prst="rect">
            <a:avLst/>
          </a:prstGeom>
          <a:noFill/>
        </p:spPr>
        <p:txBody>
          <a:bodyPr wrap="square">
            <a:spAutoFit/>
          </a:bodyPr>
          <a:lstStyle/>
          <a:p>
            <a:pPr marL="0" marR="0" algn="ctr">
              <a:spcBef>
                <a:spcPts val="0"/>
              </a:spcBef>
              <a:spcAft>
                <a:spcPts val="0"/>
              </a:spcAft>
            </a:pPr>
            <a:r>
              <a:rPr lang="en-US" sz="4400" b="1" dirty="0">
                <a:solidFill>
                  <a:srgbClr val="FFC000"/>
                </a:solidFill>
                <a:latin typeface="Futura Std Condensed Light" panose="020B0406020204030204" pitchFamily="34" charset="0"/>
                <a:ea typeface="Calibri" panose="020F0502020204030204" pitchFamily="34" charset="0"/>
                <a:cs typeface="Times New Roman" panose="02020603050405020304" pitchFamily="18" charset="0"/>
              </a:rPr>
              <a:t>How is your peace?</a:t>
            </a:r>
            <a:endParaRPr lang="en-US" sz="4400" b="1" dirty="0">
              <a:solidFill>
                <a:srgbClr val="FFC000"/>
              </a:solidFill>
              <a:effectLst/>
              <a:latin typeface="Futura Std Condensed Light" panose="020B0406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26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750" fill="hold"/>
                                        <p:tgtEl>
                                          <p:spTgt spid="18"/>
                                        </p:tgtEl>
                                        <p:attrNameLst>
                                          <p:attrName>ppt_w</p:attrName>
                                        </p:attrNameLst>
                                      </p:cBhvr>
                                      <p:tavLst>
                                        <p:tav tm="0">
                                          <p:val>
                                            <p:strVal val="2/3*#ppt_w"/>
                                          </p:val>
                                        </p:tav>
                                        <p:tav tm="100000">
                                          <p:val>
                                            <p:strVal val="#ppt_w"/>
                                          </p:val>
                                        </p:tav>
                                      </p:tavLst>
                                    </p:anim>
                                    <p:anim calcmode="lin" valueType="num">
                                      <p:cBhvr>
                                        <p:cTn id="13" dur="750" fill="hold"/>
                                        <p:tgtEl>
                                          <p:spTgt spid="18"/>
                                        </p:tgtEl>
                                        <p:attrNameLst>
                                          <p:attrName>ppt_h</p:attrName>
                                        </p:attrNameLst>
                                      </p:cBhvr>
                                      <p:tavLst>
                                        <p:tav tm="0">
                                          <p:val>
                                            <p:strVal val="2/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27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750" fill="hold"/>
                                        <p:tgtEl>
                                          <p:spTgt spid="11"/>
                                        </p:tgtEl>
                                        <p:attrNameLst>
                                          <p:attrName>ppt_w</p:attrName>
                                        </p:attrNameLst>
                                      </p:cBhvr>
                                      <p:tavLst>
                                        <p:tav tm="0">
                                          <p:val>
                                            <p:strVal val="2/3*#ppt_w"/>
                                          </p:val>
                                        </p:tav>
                                        <p:tav tm="100000">
                                          <p:val>
                                            <p:strVal val="#ppt_w"/>
                                          </p:val>
                                        </p:tav>
                                      </p:tavLst>
                                    </p:anim>
                                    <p:anim calcmode="lin" valueType="num">
                                      <p:cBhvr>
                                        <p:cTn id="19" dur="750" fill="hold"/>
                                        <p:tgtEl>
                                          <p:spTgt spid="1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1" grpId="0"/>
    </p:bldLst>
  </p:timing>
</p:sld>
</file>

<file path=ppt/theme/theme1.xml><?xml version="1.0" encoding="utf-8"?>
<a:theme xmlns:a="http://schemas.openxmlformats.org/drawingml/2006/main" name="Default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DF06006E-691A-48E5-B1BB-F8360ED58219}" vid="{211F1751-BAD8-428A-881F-B4B65CEDDFCB}"/>
    </a:ext>
  </a:extLst>
</a:theme>
</file>

<file path=docProps/app.xml><?xml version="1.0" encoding="utf-8"?>
<Properties xmlns="http://schemas.openxmlformats.org/officeDocument/2006/extended-properties" xmlns:vt="http://schemas.openxmlformats.org/officeDocument/2006/docPropsVTypes">
  <Template>Default Theme</Template>
  <TotalTime>60</TotalTime>
  <Words>413</Words>
  <Application>Microsoft Office PowerPoint</Application>
  <PresentationFormat>On-screen Show (4:3)</PresentationFormat>
  <Paragraphs>31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Futura Std Book</vt:lpstr>
      <vt:lpstr>Futura Std Condensed Light</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Holder</dc:creator>
  <cp:lastModifiedBy>Parker Jennings</cp:lastModifiedBy>
  <cp:revision>7</cp:revision>
  <dcterms:created xsi:type="dcterms:W3CDTF">2022-03-12T23:37:19Z</dcterms:created>
  <dcterms:modified xsi:type="dcterms:W3CDTF">2022-03-14T00:18:19Z</dcterms:modified>
</cp:coreProperties>
</file>